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87" r:id="rId1"/>
  </p:sldMasterIdLst>
  <p:notesMasterIdLst>
    <p:notesMasterId r:id="rId12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787"/>
    <p:restoredTop sz="90929"/>
  </p:normalViewPr>
  <p:slideViewPr>
    <p:cSldViewPr>
      <p:cViewPr varScale="1">
        <p:scale>
          <a:sx n="52" d="100"/>
          <a:sy n="52" d="100"/>
        </p:scale>
        <p:origin x="-96" y="-11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FB39C4DA-C03C-4601-B737-315ADD93DFF5}" type="datetimeFigureOut">
              <a:rPr lang="en-US"/>
              <a:pPr>
                <a:defRPr/>
              </a:pPr>
              <a:t>5/17/2011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395ACFD7-CADA-4FEB-B5B5-9755A5E9AEB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Rectangle 3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-111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B6CAED-C6B9-4256-8B11-785D79173E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745FA2-7706-43E2-99EE-DAD2DCB70C9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5EE7D0-399C-433F-BA7D-59CD64CC361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E9D3BB-363D-4BE5-88E8-554E1C97C63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A3806E-2A8C-43AF-946E-B3F75DC727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6BFE21-BE08-43FC-BF63-18B831A89E9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0E4E0A-251D-4C03-9E66-21E5352AC86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DB0B1D-1828-4F39-9F70-44A0E132430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6B6856-D713-4747-8984-E017F84A56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97142-CE25-4D3C-AEEF-D2CF6EE5BD5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18290D-F9BF-4AAB-B414-07C9722BBE7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98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9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991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B0BE73F4-67CB-4961-8A49-87070B74C2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Futura" pitchFamily="-111" charset="0"/>
          <a:ea typeface="ＭＳ Ｐゴシック" charset="-128"/>
        </a:defRPr>
      </a:lvl9pPr>
    </p:titleStyle>
    <p:bodyStyle>
      <a:lvl1pPr marL="465138" indent="-465138" algn="l" rtl="0" eaLnBrk="0" fontAlgn="base" hangingPunct="0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965200" indent="-385763" algn="l" rtl="0" eaLnBrk="0" fontAlgn="base" hangingPunct="0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800">
          <a:solidFill>
            <a:schemeClr val="tx1"/>
          </a:solidFill>
          <a:latin typeface="+mn-lt"/>
          <a:ea typeface="+mn-ea"/>
        </a:defRPr>
      </a:lvl2pPr>
      <a:lvl3pPr marL="1484313" indent="-331788" algn="l" rtl="0" eaLnBrk="0" fontAlgn="base" hangingPunct="0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400">
          <a:solidFill>
            <a:schemeClr val="tx1"/>
          </a:solidFill>
          <a:latin typeface="+mn-lt"/>
          <a:ea typeface="+mn-ea"/>
        </a:defRPr>
      </a:lvl3pPr>
      <a:lvl4pPr marL="1949450" indent="-296863" algn="l" rtl="0" eaLnBrk="0" fontAlgn="base" hangingPunct="0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000">
          <a:solidFill>
            <a:schemeClr val="tx1"/>
          </a:solidFill>
          <a:latin typeface="+mn-lt"/>
          <a:ea typeface="+mn-ea"/>
        </a:defRPr>
      </a:lvl4pPr>
      <a:lvl5pPr marL="2343150" indent="-279400" algn="l" rtl="0" eaLnBrk="0" fontAlgn="base" hangingPunct="0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000">
          <a:solidFill>
            <a:schemeClr val="tx1"/>
          </a:solidFill>
          <a:latin typeface="+mn-lt"/>
          <a:ea typeface="+mn-ea"/>
        </a:defRPr>
      </a:lvl5pPr>
      <a:lvl6pPr marL="2800350" indent="-279400" algn="l" rtl="0" fontAlgn="base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000">
          <a:solidFill>
            <a:schemeClr val="tx1"/>
          </a:solidFill>
          <a:latin typeface="+mn-lt"/>
          <a:ea typeface="+mn-ea"/>
        </a:defRPr>
      </a:lvl6pPr>
      <a:lvl7pPr marL="3257550" indent="-279400" algn="l" rtl="0" fontAlgn="base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000">
          <a:solidFill>
            <a:schemeClr val="tx1"/>
          </a:solidFill>
          <a:latin typeface="+mn-lt"/>
          <a:ea typeface="+mn-ea"/>
        </a:defRPr>
      </a:lvl7pPr>
      <a:lvl8pPr marL="3714750" indent="-279400" algn="l" rtl="0" fontAlgn="base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000">
          <a:solidFill>
            <a:schemeClr val="tx1"/>
          </a:solidFill>
          <a:latin typeface="+mn-lt"/>
          <a:ea typeface="+mn-ea"/>
        </a:defRPr>
      </a:lvl8pPr>
      <a:lvl9pPr marL="4171950" indent="-279400" algn="l" rtl="0" fontAlgn="base">
        <a:spcBef>
          <a:spcPct val="20000"/>
        </a:spcBef>
        <a:spcAft>
          <a:spcPct val="0"/>
        </a:spcAft>
        <a:buClr>
          <a:srgbClr val="2D5902"/>
        </a:buClr>
        <a:buFont typeface="Wingdings" pitchFamily="-111" charset="2"/>
        <a:buChar char="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772400" cy="2057400"/>
          </a:xfrm>
        </p:spPr>
        <p:txBody>
          <a:bodyPr/>
          <a:lstStyle/>
          <a:p>
            <a:r>
              <a:rPr lang="en-US" sz="6000" b="1" dirty="0" smtClean="0">
                <a:solidFill>
                  <a:schemeClr val="tx1"/>
                </a:solidFill>
                <a:latin typeface="Quilline Script Thin" pitchFamily="2" charset="0"/>
              </a:rPr>
              <a:t>Effective Co-Teaching</a:t>
            </a:r>
            <a:br>
              <a:rPr lang="en-US" sz="6000" b="1" dirty="0" smtClean="0">
                <a:solidFill>
                  <a:schemeClr val="tx1"/>
                </a:solidFill>
                <a:latin typeface="Quilline Script Thin" pitchFamily="2" charset="0"/>
              </a:rPr>
            </a:br>
            <a:r>
              <a:rPr lang="en-US" sz="6000" b="1" dirty="0" smtClean="0">
                <a:solidFill>
                  <a:schemeClr val="tx1"/>
                </a:solidFill>
                <a:latin typeface="Quilline Script Thin" pitchFamily="2" charset="0"/>
              </a:rPr>
              <a:t>Think Tank</a:t>
            </a:r>
            <a:endParaRPr lang="en-US" sz="60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Jada Warfield &amp; Mike Brennan</a:t>
            </a:r>
          </a:p>
          <a:p>
            <a:r>
              <a:rPr lang="en-US" dirty="0" smtClean="0"/>
              <a:t>Spring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00200"/>
            <a:ext cx="7772400" cy="4953000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Every school has a format for submitting lesson plans.  However, you and your co-teacher should also consider:</a:t>
            </a:r>
          </a:p>
          <a:p>
            <a:pPr lvl="1"/>
            <a:r>
              <a:rPr lang="en-US" b="1" dirty="0" smtClean="0"/>
              <a:t>Determine how a lesson is going to be divided</a:t>
            </a:r>
          </a:p>
          <a:p>
            <a:pPr lvl="1"/>
            <a:r>
              <a:rPr lang="en-US" b="1" dirty="0" smtClean="0"/>
              <a:t>Plan to have BOTH teachers teach in the same classroom</a:t>
            </a:r>
          </a:p>
          <a:p>
            <a:pPr lvl="1"/>
            <a:r>
              <a:rPr lang="en-US" b="1" dirty="0" smtClean="0"/>
              <a:t>Decide who will turn in the lesson plans for the week</a:t>
            </a:r>
          </a:p>
          <a:p>
            <a:pPr lvl="1"/>
            <a:r>
              <a:rPr lang="en-US" b="1" dirty="0" smtClean="0"/>
              <a:t>CHOOSE to implement different co-teaching models</a:t>
            </a:r>
          </a:p>
          <a:p>
            <a:pPr lvl="1"/>
            <a:r>
              <a:rPr lang="en-US" b="1" dirty="0" smtClean="0"/>
              <a:t>WRITE the different models into your lesson plan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dirty="0" smtClean="0"/>
              <a:t>Single Class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>
            <a:normAutofit/>
          </a:bodyPr>
          <a:lstStyle/>
          <a:p>
            <a:r>
              <a:rPr lang="en-US" b="1" dirty="0" smtClean="0"/>
              <a:t>There are several issues to consider when creating a single class culture:</a:t>
            </a:r>
          </a:p>
          <a:p>
            <a:pPr lvl="1"/>
            <a:r>
              <a:rPr lang="en-US" b="1" dirty="0" smtClean="0"/>
              <a:t> Get to know yourself!</a:t>
            </a:r>
          </a:p>
          <a:p>
            <a:pPr lvl="2"/>
            <a:r>
              <a:rPr lang="en-US" sz="2800" b="1" dirty="0" smtClean="0"/>
              <a:t>You cannot understand and appreciate someone else’s teaching philosophy until you understand your own!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Class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b="1" dirty="0" smtClean="0"/>
              <a:t>Getting to know one another</a:t>
            </a:r>
          </a:p>
          <a:p>
            <a:pPr lvl="2"/>
            <a:r>
              <a:rPr lang="en-US" sz="2800" b="1" dirty="0" smtClean="0"/>
              <a:t>You cannot truly effectively work with someone you do not know.  </a:t>
            </a:r>
          </a:p>
          <a:p>
            <a:pPr lvl="1"/>
            <a:r>
              <a:rPr lang="en-US" b="1" dirty="0" smtClean="0"/>
              <a:t>What are some strategies that you used to build a relationship with your co-teacher?</a:t>
            </a:r>
          </a:p>
          <a:p>
            <a:pPr lvl="2"/>
            <a:r>
              <a:rPr lang="en-US" sz="2600" b="1" dirty="0" smtClean="0"/>
              <a:t>Which were effective?  Which were not?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dirty="0" smtClean="0"/>
              <a:t>Single Class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7772400" cy="4495800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Creating a cohesive classroom:</a:t>
            </a:r>
          </a:p>
          <a:p>
            <a:pPr lvl="1"/>
            <a:r>
              <a:rPr lang="en-US" b="1" dirty="0" smtClean="0"/>
              <a:t>Begin by allowing BOTH teachers to have input in the design and layout of the room.</a:t>
            </a:r>
          </a:p>
          <a:p>
            <a:pPr lvl="1">
              <a:buNone/>
            </a:pPr>
            <a:endParaRPr lang="en-US" b="1" dirty="0" smtClean="0"/>
          </a:p>
          <a:p>
            <a:pPr lvl="2"/>
            <a:r>
              <a:rPr lang="en-US" b="1" dirty="0" smtClean="0"/>
              <a:t>Are both desk together? Opposite parts of the room?</a:t>
            </a:r>
          </a:p>
          <a:p>
            <a:pPr lvl="2">
              <a:buNone/>
            </a:pPr>
            <a:endParaRPr lang="en-US" b="1" dirty="0" smtClean="0"/>
          </a:p>
          <a:p>
            <a:pPr lvl="2"/>
            <a:r>
              <a:rPr lang="en-US" b="1" dirty="0" smtClean="0"/>
              <a:t>Are different strengths and likes highlighted?</a:t>
            </a:r>
          </a:p>
          <a:p>
            <a:pPr lvl="2"/>
            <a:endParaRPr lang="en-US" b="1" dirty="0" smtClean="0"/>
          </a:p>
          <a:p>
            <a:pPr lvl="2"/>
            <a:r>
              <a:rPr lang="en-US" b="1" dirty="0" smtClean="0"/>
              <a:t>Are both personalities highlighted in the room?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838200"/>
          </a:xfrm>
        </p:spPr>
        <p:txBody>
          <a:bodyPr/>
          <a:lstStyle/>
          <a:p>
            <a:r>
              <a:rPr lang="en-US" dirty="0" smtClean="0"/>
              <a:t>Single Class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pPr lvl="1"/>
            <a:r>
              <a:rPr lang="en-US" b="1" dirty="0" smtClean="0"/>
              <a:t>Creating one syllabus –TOGETHER</a:t>
            </a:r>
          </a:p>
          <a:p>
            <a:pPr lvl="2"/>
            <a:r>
              <a:rPr lang="en-US" b="1" dirty="0" smtClean="0"/>
              <a:t>Are both names on the syllabus?</a:t>
            </a:r>
          </a:p>
          <a:p>
            <a:pPr lvl="2"/>
            <a:r>
              <a:rPr lang="en-US" b="1" dirty="0" smtClean="0"/>
              <a:t>Did you agree to the points scale?</a:t>
            </a:r>
          </a:p>
          <a:p>
            <a:pPr lvl="2"/>
            <a:r>
              <a:rPr lang="en-US" b="1" dirty="0" smtClean="0"/>
              <a:t>Did you agree on what supplies will be required for the class?</a:t>
            </a:r>
          </a:p>
          <a:p>
            <a:pPr lvl="1"/>
            <a:r>
              <a:rPr lang="en-US" b="1" dirty="0" smtClean="0"/>
              <a:t>Creating a master list of rules</a:t>
            </a:r>
          </a:p>
          <a:p>
            <a:pPr lvl="2"/>
            <a:r>
              <a:rPr lang="en-US" b="1" dirty="0" smtClean="0"/>
              <a:t>How many classroom rules? </a:t>
            </a:r>
          </a:p>
          <a:p>
            <a:pPr lvl="2"/>
            <a:r>
              <a:rPr lang="en-US" b="1" dirty="0" smtClean="0"/>
              <a:t>Which are most important to you?</a:t>
            </a:r>
          </a:p>
          <a:p>
            <a:pPr lvl="2"/>
            <a:r>
              <a:rPr lang="en-US" b="1" dirty="0" smtClean="0"/>
              <a:t>Why are they so important to you?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685800"/>
          </a:xfrm>
        </p:spPr>
        <p:txBody>
          <a:bodyPr/>
          <a:lstStyle/>
          <a:p>
            <a:r>
              <a:rPr lang="en-US" dirty="0" smtClean="0"/>
              <a:t>Single Class Culture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Classroom management is a major component of an effective classroom.</a:t>
            </a:r>
          </a:p>
          <a:p>
            <a:r>
              <a:rPr lang="en-US" b="1" dirty="0" smtClean="0"/>
              <a:t>What are some of the issues concerning co-teaching and classroom discipline?</a:t>
            </a:r>
          </a:p>
          <a:p>
            <a:r>
              <a:rPr lang="en-US" b="1" dirty="0" smtClean="0"/>
              <a:t>What are some of the solutions that you came up with to address these issues?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676400"/>
            <a:ext cx="7772400" cy="4419600"/>
          </a:xfrm>
        </p:spPr>
        <p:txBody>
          <a:bodyPr/>
          <a:lstStyle/>
          <a:p>
            <a:r>
              <a:rPr lang="en-US" b="1" dirty="0" smtClean="0"/>
              <a:t>Communication is the key to every relationship.</a:t>
            </a:r>
          </a:p>
          <a:p>
            <a:r>
              <a:rPr lang="en-US" b="1" dirty="0" smtClean="0"/>
              <a:t>Technology provides different methods of communication:</a:t>
            </a:r>
          </a:p>
          <a:p>
            <a:pPr lvl="1"/>
            <a:r>
              <a:rPr lang="en-US" b="1" dirty="0" smtClean="0"/>
              <a:t>Google Docs</a:t>
            </a:r>
          </a:p>
          <a:p>
            <a:pPr lvl="1"/>
            <a:r>
              <a:rPr lang="en-US" b="1" dirty="0" smtClean="0"/>
              <a:t>Google Groups</a:t>
            </a:r>
          </a:p>
          <a:p>
            <a:pPr lvl="1"/>
            <a:r>
              <a:rPr lang="en-US" b="1" dirty="0" smtClean="0"/>
              <a:t>Email</a:t>
            </a:r>
          </a:p>
          <a:p>
            <a:pPr lvl="1"/>
            <a:r>
              <a:rPr lang="en-US" b="1" dirty="0" smtClean="0"/>
              <a:t>Texting</a:t>
            </a:r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dirty="0" smtClean="0"/>
              <a:t>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343400"/>
          </a:xfrm>
        </p:spPr>
        <p:txBody>
          <a:bodyPr/>
          <a:lstStyle/>
          <a:p>
            <a:r>
              <a:rPr lang="en-US" b="1" dirty="0" smtClean="0"/>
              <a:t> Try to keep a communication book where you:</a:t>
            </a:r>
          </a:p>
          <a:p>
            <a:pPr lvl="1"/>
            <a:r>
              <a:rPr lang="en-US" b="1" dirty="0" smtClean="0"/>
              <a:t>Share ideas for new lessons</a:t>
            </a:r>
          </a:p>
          <a:p>
            <a:pPr lvl="1"/>
            <a:r>
              <a:rPr lang="en-US" b="1" dirty="0" smtClean="0"/>
              <a:t>Note concerns with any students in the class</a:t>
            </a:r>
          </a:p>
          <a:p>
            <a:pPr lvl="1"/>
            <a:r>
              <a:rPr lang="en-US" b="1" dirty="0" smtClean="0"/>
              <a:t>Note any concerns regarding the climate in the class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762000"/>
          </a:xfrm>
        </p:spPr>
        <p:txBody>
          <a:bodyPr/>
          <a:lstStyle/>
          <a:p>
            <a:r>
              <a:rPr lang="en-US" dirty="0" smtClean="0"/>
              <a:t>Parity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648200"/>
          </a:xfrm>
        </p:spPr>
        <p:txBody>
          <a:bodyPr>
            <a:normAutofit/>
          </a:bodyPr>
          <a:lstStyle/>
          <a:p>
            <a:r>
              <a:rPr lang="en-US" b="1" dirty="0" smtClean="0"/>
              <a:t>Both teachers need to feel respected and valued for their contributions!  Together you must:</a:t>
            </a:r>
          </a:p>
          <a:p>
            <a:pPr lvl="1"/>
            <a:r>
              <a:rPr lang="en-US" b="1" dirty="0" smtClean="0"/>
              <a:t>Create a plan for how you are going to handle conflict between the two of you</a:t>
            </a:r>
          </a:p>
          <a:p>
            <a:pPr lvl="1"/>
            <a:r>
              <a:rPr lang="en-US" b="1" dirty="0" smtClean="0"/>
              <a:t>Decide how are you going to ensure that both teachers are represented equally to the students?</a:t>
            </a:r>
          </a:p>
          <a:p>
            <a:pPr lvl="1"/>
            <a:r>
              <a:rPr lang="en-US" b="1" dirty="0" smtClean="0"/>
              <a:t>Plan to share direct instruction duties</a:t>
            </a:r>
            <a:r>
              <a:rPr lang="en-US" dirty="0" smtClean="0">
                <a:solidFill>
                  <a:schemeClr val="bg1"/>
                </a:solidFill>
              </a:rPr>
              <a:t>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Mimosa">
  <a:themeElements>
    <a:clrScheme name="Mimosa 1">
      <a:dk1>
        <a:srgbClr val="000000"/>
      </a:dk1>
      <a:lt1>
        <a:srgbClr val="E8C567"/>
      </a:lt1>
      <a:dk2>
        <a:srgbClr val="2A5401"/>
      </a:dk2>
      <a:lt2>
        <a:srgbClr val="969696"/>
      </a:lt2>
      <a:accent1>
        <a:srgbClr val="FBDF53"/>
      </a:accent1>
      <a:accent2>
        <a:srgbClr val="FF9966"/>
      </a:accent2>
      <a:accent3>
        <a:srgbClr val="F2DFB8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Mimosa">
      <a:majorFont>
        <a:latin typeface="Futura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Mimosa 1">
        <a:dk1>
          <a:srgbClr val="000000"/>
        </a:dk1>
        <a:lt1>
          <a:srgbClr val="E8C567"/>
        </a:lt1>
        <a:dk2>
          <a:srgbClr val="2A5401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2DFB8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imosa 2">
        <a:dk1>
          <a:srgbClr val="000000"/>
        </a:dk1>
        <a:lt1>
          <a:srgbClr val="E8C567"/>
        </a:lt1>
        <a:dk2>
          <a:srgbClr val="2B5502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F2DFB8"/>
        </a:accent3>
        <a:accent4>
          <a:srgbClr val="000000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HD:Applications:Microsoft Office 2004:Templates:Presentations:Designs:Mimosa</Template>
  <TotalTime>975</TotalTime>
  <Words>421</Words>
  <Application>Microsoft Office PowerPoint</Application>
  <PresentationFormat>On-screen Show (4:3)</PresentationFormat>
  <Paragraphs>58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Mimosa</vt:lpstr>
      <vt:lpstr>Effective Co-Teaching Think Tank</vt:lpstr>
      <vt:lpstr>Single Class Culture</vt:lpstr>
      <vt:lpstr>Single Class Culture</vt:lpstr>
      <vt:lpstr>Single Class Culture</vt:lpstr>
      <vt:lpstr>Single Class Culture</vt:lpstr>
      <vt:lpstr>Single Class Culture</vt:lpstr>
      <vt:lpstr>Communication</vt:lpstr>
      <vt:lpstr>Communication</vt:lpstr>
      <vt:lpstr>Parity</vt:lpstr>
      <vt:lpstr>Planning</vt:lpstr>
    </vt:vector>
  </TitlesOfParts>
  <Company>School District of Philadelphia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Token Economy Systems</dc:title>
  <dc:creator>School District of Philadelphia</dc:creator>
  <cp:lastModifiedBy>Me</cp:lastModifiedBy>
  <cp:revision>26</cp:revision>
  <dcterms:created xsi:type="dcterms:W3CDTF">2009-04-07T21:15:28Z</dcterms:created>
  <dcterms:modified xsi:type="dcterms:W3CDTF">2011-05-17T14:52:15Z</dcterms:modified>
</cp:coreProperties>
</file>